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sldIdLst>
    <p:sldId id="310" r:id="rId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79" d="100"/>
          <a:sy n="79" d="100"/>
        </p:scale>
        <p:origin x="773" y="7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DC3AB84-0E49-4AC8-A13E-59AFBE684C28}" type="datetimeFigureOut">
              <a:rPr lang="en-US" smtClean="0"/>
              <a:t>9/2/2025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404FEE9-0B9F-4706-8B80-CB4F01F21796}" type="slidenum">
              <a:rPr lang="en-US" smtClean="0"/>
              <a:t>‹#›</a:t>
            </a:fld>
            <a:endParaRPr lang="en-US"/>
          </a:p>
        </p:txBody>
      </p:sp>
    </p:spTree>
    <p:extLst>
      <p:ext uri="{BB962C8B-B14F-4D97-AF65-F5344CB8AC3E}">
        <p14:creationId xmlns:p14="http://schemas.microsoft.com/office/powerpoint/2010/main" val="399270051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Tx/>
              <a:buNone/>
            </a:pPr>
            <a:r>
              <a:rPr lang="en-US" b="1" dirty="0"/>
              <a:t>Benefits of New Years Resolutions. </a:t>
            </a:r>
            <a:r>
              <a:rPr lang="en-US" dirty="0"/>
              <a:t>The New Year is a great time to reflect and set intentions for the new year with resolutions.  The new year often provides the feeling of a fresh share and symbolizes a chance to reset.  </a:t>
            </a:r>
          </a:p>
          <a:p>
            <a:pPr marL="171450" indent="-171450">
              <a:buFontTx/>
              <a:buChar char="-"/>
            </a:pPr>
            <a:endParaRPr lang="en-US" dirty="0"/>
          </a:p>
          <a:p>
            <a:pPr marL="171450" indent="-171450">
              <a:buFontTx/>
              <a:buChar char="-"/>
            </a:pPr>
            <a:r>
              <a:rPr lang="en-US" dirty="0"/>
              <a:t>There are several benefits to setting goals for the new year!</a:t>
            </a:r>
          </a:p>
          <a:p>
            <a:pPr marL="171450" indent="-171450">
              <a:buFontTx/>
              <a:buChar char="-"/>
            </a:pPr>
            <a:r>
              <a:rPr lang="en-US" dirty="0"/>
              <a:t>It provides fresh start to reset, creates the opportunity to redefine personal and professional goals, creates a motivational boost, holds you accountable, and aids in overall personal growth and wellbeing.</a:t>
            </a:r>
          </a:p>
          <a:p>
            <a:pPr marL="171450" indent="-171450">
              <a:buFontTx/>
              <a:buChar char="-"/>
            </a:pPr>
            <a:r>
              <a:rPr lang="en-US" dirty="0"/>
              <a:t>Today we are going to be jumping into healthy habits for the new year (which you can use to guide your resolutions), preventive health to keep and stay healthy, and ways we are here to support your health journey this new year.</a:t>
            </a:r>
          </a:p>
          <a:p>
            <a:endParaRPr lang="en-US" dirty="0"/>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D759D328-0116-B046-9B9F-7D4BEAF8D079}"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45064733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78D551-B255-2DEF-2FCE-8D8182F81BA7}"/>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06E67BFA-D61E-F3C2-BFD2-BE1AEAAB5364}"/>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6992F5EE-68FE-B539-C06B-1BA49EB4FDF6}"/>
              </a:ext>
            </a:extLst>
          </p:cNvPr>
          <p:cNvSpPr>
            <a:spLocks noGrp="1"/>
          </p:cNvSpPr>
          <p:nvPr>
            <p:ph type="dt" sz="half" idx="10"/>
          </p:nvPr>
        </p:nvSpPr>
        <p:spPr/>
        <p:txBody>
          <a:bodyPr/>
          <a:lstStyle/>
          <a:p>
            <a:fld id="{39304E5F-3098-436B-AE5E-5CEFF934B49C}" type="datetimeFigureOut">
              <a:rPr lang="en-US" smtClean="0"/>
              <a:t>9/2/2025</a:t>
            </a:fld>
            <a:endParaRPr lang="en-US"/>
          </a:p>
        </p:txBody>
      </p:sp>
      <p:sp>
        <p:nvSpPr>
          <p:cNvPr id="5" name="Footer Placeholder 4">
            <a:extLst>
              <a:ext uri="{FF2B5EF4-FFF2-40B4-BE49-F238E27FC236}">
                <a16:creationId xmlns:a16="http://schemas.microsoft.com/office/drawing/2014/main" id="{94E30B15-F356-70A7-93C3-AEB0CA3FA38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2F84875-0CE7-93EF-9DCF-8782632D15D1}"/>
              </a:ext>
            </a:extLst>
          </p:cNvPr>
          <p:cNvSpPr>
            <a:spLocks noGrp="1"/>
          </p:cNvSpPr>
          <p:nvPr>
            <p:ph type="sldNum" sz="quarter" idx="12"/>
          </p:nvPr>
        </p:nvSpPr>
        <p:spPr/>
        <p:txBody>
          <a:bodyPr/>
          <a:lstStyle/>
          <a:p>
            <a:fld id="{804251E2-1284-47EB-B076-BEB780340901}" type="slidenum">
              <a:rPr lang="en-US" smtClean="0"/>
              <a:t>‹#›</a:t>
            </a:fld>
            <a:endParaRPr lang="en-US"/>
          </a:p>
        </p:txBody>
      </p:sp>
    </p:spTree>
    <p:extLst>
      <p:ext uri="{BB962C8B-B14F-4D97-AF65-F5344CB8AC3E}">
        <p14:creationId xmlns:p14="http://schemas.microsoft.com/office/powerpoint/2010/main" val="258862248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79D055-30A8-BAB1-D94C-B5FCB768E720}"/>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6276EC2B-C96D-D681-05E9-6F822E4145C4}"/>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7B09040-8DD4-BDB1-FFC7-DE9EF803339A}"/>
              </a:ext>
            </a:extLst>
          </p:cNvPr>
          <p:cNvSpPr>
            <a:spLocks noGrp="1"/>
          </p:cNvSpPr>
          <p:nvPr>
            <p:ph type="dt" sz="half" idx="10"/>
          </p:nvPr>
        </p:nvSpPr>
        <p:spPr/>
        <p:txBody>
          <a:bodyPr/>
          <a:lstStyle/>
          <a:p>
            <a:fld id="{39304E5F-3098-436B-AE5E-5CEFF934B49C}" type="datetimeFigureOut">
              <a:rPr lang="en-US" smtClean="0"/>
              <a:t>9/2/2025</a:t>
            </a:fld>
            <a:endParaRPr lang="en-US"/>
          </a:p>
        </p:txBody>
      </p:sp>
      <p:sp>
        <p:nvSpPr>
          <p:cNvPr id="5" name="Footer Placeholder 4">
            <a:extLst>
              <a:ext uri="{FF2B5EF4-FFF2-40B4-BE49-F238E27FC236}">
                <a16:creationId xmlns:a16="http://schemas.microsoft.com/office/drawing/2014/main" id="{3B06018C-6BC9-DBC8-01F6-7C98393ED2B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1BEB0FD-3D76-4043-22D5-24D3BF1AFD58}"/>
              </a:ext>
            </a:extLst>
          </p:cNvPr>
          <p:cNvSpPr>
            <a:spLocks noGrp="1"/>
          </p:cNvSpPr>
          <p:nvPr>
            <p:ph type="sldNum" sz="quarter" idx="12"/>
          </p:nvPr>
        </p:nvSpPr>
        <p:spPr/>
        <p:txBody>
          <a:bodyPr/>
          <a:lstStyle/>
          <a:p>
            <a:fld id="{804251E2-1284-47EB-B076-BEB780340901}" type="slidenum">
              <a:rPr lang="en-US" smtClean="0"/>
              <a:t>‹#›</a:t>
            </a:fld>
            <a:endParaRPr lang="en-US"/>
          </a:p>
        </p:txBody>
      </p:sp>
    </p:spTree>
    <p:extLst>
      <p:ext uri="{BB962C8B-B14F-4D97-AF65-F5344CB8AC3E}">
        <p14:creationId xmlns:p14="http://schemas.microsoft.com/office/powerpoint/2010/main" val="268466585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FDB79B1E-D76B-7F43-644C-6ACBCF7A9392}"/>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23DD1C8C-D3D8-217D-6401-928D75093F6F}"/>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3CA3830-641B-4269-6EE0-0AE0698D8280}"/>
              </a:ext>
            </a:extLst>
          </p:cNvPr>
          <p:cNvSpPr>
            <a:spLocks noGrp="1"/>
          </p:cNvSpPr>
          <p:nvPr>
            <p:ph type="dt" sz="half" idx="10"/>
          </p:nvPr>
        </p:nvSpPr>
        <p:spPr/>
        <p:txBody>
          <a:bodyPr/>
          <a:lstStyle/>
          <a:p>
            <a:fld id="{39304E5F-3098-436B-AE5E-5CEFF934B49C}" type="datetimeFigureOut">
              <a:rPr lang="en-US" smtClean="0"/>
              <a:t>9/2/2025</a:t>
            </a:fld>
            <a:endParaRPr lang="en-US"/>
          </a:p>
        </p:txBody>
      </p:sp>
      <p:sp>
        <p:nvSpPr>
          <p:cNvPr id="5" name="Footer Placeholder 4">
            <a:extLst>
              <a:ext uri="{FF2B5EF4-FFF2-40B4-BE49-F238E27FC236}">
                <a16:creationId xmlns:a16="http://schemas.microsoft.com/office/drawing/2014/main" id="{71493D29-ADE6-4544-3BD0-6C6A73BEC73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0C7D39A-08A3-1EDB-C763-0052E15AF4C6}"/>
              </a:ext>
            </a:extLst>
          </p:cNvPr>
          <p:cNvSpPr>
            <a:spLocks noGrp="1"/>
          </p:cNvSpPr>
          <p:nvPr>
            <p:ph type="sldNum" sz="quarter" idx="12"/>
          </p:nvPr>
        </p:nvSpPr>
        <p:spPr/>
        <p:txBody>
          <a:bodyPr/>
          <a:lstStyle/>
          <a:p>
            <a:fld id="{804251E2-1284-47EB-B076-BEB780340901}" type="slidenum">
              <a:rPr lang="en-US" smtClean="0"/>
              <a:t>‹#›</a:t>
            </a:fld>
            <a:endParaRPr lang="en-US"/>
          </a:p>
        </p:txBody>
      </p:sp>
    </p:spTree>
    <p:extLst>
      <p:ext uri="{BB962C8B-B14F-4D97-AF65-F5344CB8AC3E}">
        <p14:creationId xmlns:p14="http://schemas.microsoft.com/office/powerpoint/2010/main" val="5316106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Content - Copy 2 Column">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solidFill>
                  <a:schemeClr val="bg2"/>
                </a:solidFill>
              </a:defRPr>
            </a:lvl1pPr>
          </a:lstStyle>
          <a:p>
            <a:r>
              <a:rPr lang="en-US"/>
              <a:t>Click to edit title style</a:t>
            </a:r>
          </a:p>
        </p:txBody>
      </p:sp>
      <p:sp>
        <p:nvSpPr>
          <p:cNvPr id="3" name="Content Placeholder 2"/>
          <p:cNvSpPr>
            <a:spLocks noGrp="1"/>
          </p:cNvSpPr>
          <p:nvPr>
            <p:ph sz="half" idx="1" hasCustomPrompt="1"/>
          </p:nvPr>
        </p:nvSpPr>
        <p:spPr>
          <a:xfrm>
            <a:off x="689940" y="1825625"/>
            <a:ext cx="5253660" cy="3965575"/>
          </a:xfrm>
          <a:prstGeom prst="rect">
            <a:avLst/>
          </a:prstGeom>
        </p:spPr>
        <p:txBody>
          <a:bodyPr/>
          <a:lstStyle>
            <a:lvl1pPr>
              <a:lnSpc>
                <a:spcPct val="110000"/>
              </a:lnSpc>
              <a:spcBef>
                <a:spcPts val="1200"/>
              </a:spcBef>
              <a:defRPr>
                <a:solidFill>
                  <a:schemeClr val="tx2"/>
                </a:solidFill>
              </a:defRPr>
            </a:lvl1pPr>
          </a:lstStyle>
          <a:p>
            <a:pPr lvl="0"/>
            <a:r>
              <a:rPr lang="en-US"/>
              <a:t>Click to edit text styles</a:t>
            </a:r>
          </a:p>
        </p:txBody>
      </p:sp>
      <p:sp>
        <p:nvSpPr>
          <p:cNvPr id="4" name="Content Placeholder 3"/>
          <p:cNvSpPr>
            <a:spLocks noGrp="1"/>
          </p:cNvSpPr>
          <p:nvPr>
            <p:ph sz="half" idx="2" hasCustomPrompt="1"/>
          </p:nvPr>
        </p:nvSpPr>
        <p:spPr>
          <a:xfrm>
            <a:off x="6096000" y="1825625"/>
            <a:ext cx="5257800" cy="3965575"/>
          </a:xfrm>
          <a:prstGeom prst="rect">
            <a:avLst/>
          </a:prstGeom>
        </p:spPr>
        <p:txBody>
          <a:bodyPr/>
          <a:lstStyle>
            <a:lvl1pPr>
              <a:lnSpc>
                <a:spcPct val="110000"/>
              </a:lnSpc>
              <a:spcBef>
                <a:spcPts val="1200"/>
              </a:spcBef>
              <a:defRPr>
                <a:solidFill>
                  <a:schemeClr val="tx2"/>
                </a:solidFill>
              </a:defRPr>
            </a:lvl1pPr>
          </a:lstStyle>
          <a:p>
            <a:pPr lvl="0"/>
            <a:r>
              <a:rPr lang="en-US"/>
              <a:t>Click to edit text styles</a:t>
            </a:r>
          </a:p>
        </p:txBody>
      </p:sp>
      <p:sp>
        <p:nvSpPr>
          <p:cNvPr id="7" name="Slide Number Placeholder 6"/>
          <p:cNvSpPr>
            <a:spLocks noGrp="1"/>
          </p:cNvSpPr>
          <p:nvPr>
            <p:ph type="sldNum" sz="quarter" idx="12"/>
          </p:nvPr>
        </p:nvSpPr>
        <p:spPr>
          <a:xfrm>
            <a:off x="11353800" y="6219011"/>
            <a:ext cx="621711" cy="365125"/>
          </a:xfrm>
          <a:prstGeom prst="rect">
            <a:avLst/>
          </a:prstGeom>
        </p:spPr>
        <p:txBody>
          <a:bodyPr/>
          <a:lstStyle/>
          <a:p>
            <a:fld id="{682A1055-845A-D14A-971D-E1FB772C0617}" type="slidenum">
              <a:rPr lang="en-US" smtClean="0"/>
              <a:t>‹#›</a:t>
            </a:fld>
            <a:endParaRPr lang="en-US"/>
          </a:p>
        </p:txBody>
      </p:sp>
      <p:sp>
        <p:nvSpPr>
          <p:cNvPr id="10" name="Text Placeholder 19">
            <a:extLst>
              <a:ext uri="{FF2B5EF4-FFF2-40B4-BE49-F238E27FC236}">
                <a16:creationId xmlns:a16="http://schemas.microsoft.com/office/drawing/2014/main" id="{2EBE2EBC-CADD-6B5F-568C-FE99B370102C}"/>
              </a:ext>
            </a:extLst>
          </p:cNvPr>
          <p:cNvSpPr>
            <a:spLocks noGrp="1"/>
          </p:cNvSpPr>
          <p:nvPr>
            <p:ph type="body" sz="quarter" idx="13" hasCustomPrompt="1"/>
          </p:nvPr>
        </p:nvSpPr>
        <p:spPr>
          <a:xfrm>
            <a:off x="689939" y="314266"/>
            <a:ext cx="10812122" cy="484188"/>
          </a:xfrm>
          <a:prstGeom prst="rect">
            <a:avLst/>
          </a:prstGeom>
        </p:spPr>
        <p:txBody>
          <a:bodyPr anchor="b">
            <a:normAutofit/>
          </a:bodyPr>
          <a:lstStyle>
            <a:lvl1pPr>
              <a:defRPr sz="1600" cap="none" spc="150" baseline="0">
                <a:solidFill>
                  <a:schemeClr val="tx1"/>
                </a:solidFill>
                <a:latin typeface="Calibri" panose="020F0502020204030204" pitchFamily="34" charset="0"/>
                <a:cs typeface="Calibri" panose="020F0502020204030204" pitchFamily="34" charset="0"/>
              </a:defRPr>
            </a:lvl1pPr>
          </a:lstStyle>
          <a:p>
            <a:pPr lvl="0"/>
            <a:r>
              <a:rPr lang="en-US"/>
              <a:t>Click to edit text styles</a:t>
            </a:r>
          </a:p>
        </p:txBody>
      </p:sp>
    </p:spTree>
    <p:extLst>
      <p:ext uri="{BB962C8B-B14F-4D97-AF65-F5344CB8AC3E}">
        <p14:creationId xmlns:p14="http://schemas.microsoft.com/office/powerpoint/2010/main" val="330706476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C98BE5-D7A8-DBE6-493F-A2ED639CCA25}"/>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68484A85-BC51-5045-A516-9C0A00286456}"/>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771EEEB-272D-05E0-BE60-44A80BA282F4}"/>
              </a:ext>
            </a:extLst>
          </p:cNvPr>
          <p:cNvSpPr>
            <a:spLocks noGrp="1"/>
          </p:cNvSpPr>
          <p:nvPr>
            <p:ph type="dt" sz="half" idx="10"/>
          </p:nvPr>
        </p:nvSpPr>
        <p:spPr/>
        <p:txBody>
          <a:bodyPr/>
          <a:lstStyle/>
          <a:p>
            <a:fld id="{39304E5F-3098-436B-AE5E-5CEFF934B49C}" type="datetimeFigureOut">
              <a:rPr lang="en-US" smtClean="0"/>
              <a:t>9/2/2025</a:t>
            </a:fld>
            <a:endParaRPr lang="en-US"/>
          </a:p>
        </p:txBody>
      </p:sp>
      <p:sp>
        <p:nvSpPr>
          <p:cNvPr id="5" name="Footer Placeholder 4">
            <a:extLst>
              <a:ext uri="{FF2B5EF4-FFF2-40B4-BE49-F238E27FC236}">
                <a16:creationId xmlns:a16="http://schemas.microsoft.com/office/drawing/2014/main" id="{A1A882D6-438C-7C26-F38B-9FC92504DE9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FA3738C-2184-7E4B-3FFE-171D91F9FD2E}"/>
              </a:ext>
            </a:extLst>
          </p:cNvPr>
          <p:cNvSpPr>
            <a:spLocks noGrp="1"/>
          </p:cNvSpPr>
          <p:nvPr>
            <p:ph type="sldNum" sz="quarter" idx="12"/>
          </p:nvPr>
        </p:nvSpPr>
        <p:spPr/>
        <p:txBody>
          <a:bodyPr/>
          <a:lstStyle/>
          <a:p>
            <a:fld id="{804251E2-1284-47EB-B076-BEB780340901}" type="slidenum">
              <a:rPr lang="en-US" smtClean="0"/>
              <a:t>‹#›</a:t>
            </a:fld>
            <a:endParaRPr lang="en-US"/>
          </a:p>
        </p:txBody>
      </p:sp>
    </p:spTree>
    <p:extLst>
      <p:ext uri="{BB962C8B-B14F-4D97-AF65-F5344CB8AC3E}">
        <p14:creationId xmlns:p14="http://schemas.microsoft.com/office/powerpoint/2010/main" val="167533322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518953-8F60-CA65-B25A-4EEFB98E2A3D}"/>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D2068BD5-F01F-58A1-8B8C-E5E3E29C2EA6}"/>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8F4807B5-D404-715E-3539-B94D9C9D78E0}"/>
              </a:ext>
            </a:extLst>
          </p:cNvPr>
          <p:cNvSpPr>
            <a:spLocks noGrp="1"/>
          </p:cNvSpPr>
          <p:nvPr>
            <p:ph type="dt" sz="half" idx="10"/>
          </p:nvPr>
        </p:nvSpPr>
        <p:spPr/>
        <p:txBody>
          <a:bodyPr/>
          <a:lstStyle/>
          <a:p>
            <a:fld id="{39304E5F-3098-436B-AE5E-5CEFF934B49C}" type="datetimeFigureOut">
              <a:rPr lang="en-US" smtClean="0"/>
              <a:t>9/2/2025</a:t>
            </a:fld>
            <a:endParaRPr lang="en-US"/>
          </a:p>
        </p:txBody>
      </p:sp>
      <p:sp>
        <p:nvSpPr>
          <p:cNvPr id="5" name="Footer Placeholder 4">
            <a:extLst>
              <a:ext uri="{FF2B5EF4-FFF2-40B4-BE49-F238E27FC236}">
                <a16:creationId xmlns:a16="http://schemas.microsoft.com/office/drawing/2014/main" id="{248393F6-7B08-8E81-3F9D-86C7B2C8EA8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C339843-ACEB-7E24-0B06-151A98474152}"/>
              </a:ext>
            </a:extLst>
          </p:cNvPr>
          <p:cNvSpPr>
            <a:spLocks noGrp="1"/>
          </p:cNvSpPr>
          <p:nvPr>
            <p:ph type="sldNum" sz="quarter" idx="12"/>
          </p:nvPr>
        </p:nvSpPr>
        <p:spPr/>
        <p:txBody>
          <a:bodyPr/>
          <a:lstStyle/>
          <a:p>
            <a:fld id="{804251E2-1284-47EB-B076-BEB780340901}" type="slidenum">
              <a:rPr lang="en-US" smtClean="0"/>
              <a:t>‹#›</a:t>
            </a:fld>
            <a:endParaRPr lang="en-US"/>
          </a:p>
        </p:txBody>
      </p:sp>
    </p:spTree>
    <p:extLst>
      <p:ext uri="{BB962C8B-B14F-4D97-AF65-F5344CB8AC3E}">
        <p14:creationId xmlns:p14="http://schemas.microsoft.com/office/powerpoint/2010/main" val="33236812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8E4BC8-F9F6-FCC3-B935-695B65AE607C}"/>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9638008E-33BF-87E1-F075-55A2FD971ECF}"/>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0B3910B7-D702-ADA9-EB52-6EC9CF3CDAF7}"/>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6D7A6C72-F67E-89AB-FB6B-E3C09A66EBD3}"/>
              </a:ext>
            </a:extLst>
          </p:cNvPr>
          <p:cNvSpPr>
            <a:spLocks noGrp="1"/>
          </p:cNvSpPr>
          <p:nvPr>
            <p:ph type="dt" sz="half" idx="10"/>
          </p:nvPr>
        </p:nvSpPr>
        <p:spPr/>
        <p:txBody>
          <a:bodyPr/>
          <a:lstStyle/>
          <a:p>
            <a:fld id="{39304E5F-3098-436B-AE5E-5CEFF934B49C}" type="datetimeFigureOut">
              <a:rPr lang="en-US" smtClean="0"/>
              <a:t>9/2/2025</a:t>
            </a:fld>
            <a:endParaRPr lang="en-US"/>
          </a:p>
        </p:txBody>
      </p:sp>
      <p:sp>
        <p:nvSpPr>
          <p:cNvPr id="6" name="Footer Placeholder 5">
            <a:extLst>
              <a:ext uri="{FF2B5EF4-FFF2-40B4-BE49-F238E27FC236}">
                <a16:creationId xmlns:a16="http://schemas.microsoft.com/office/drawing/2014/main" id="{A2C3F74D-5A05-A4F5-CA22-FFC3CF8968B4}"/>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FF9DD7D1-9BF5-42D6-79CD-27F74648BCB2}"/>
              </a:ext>
            </a:extLst>
          </p:cNvPr>
          <p:cNvSpPr>
            <a:spLocks noGrp="1"/>
          </p:cNvSpPr>
          <p:nvPr>
            <p:ph type="sldNum" sz="quarter" idx="12"/>
          </p:nvPr>
        </p:nvSpPr>
        <p:spPr/>
        <p:txBody>
          <a:bodyPr/>
          <a:lstStyle/>
          <a:p>
            <a:fld id="{804251E2-1284-47EB-B076-BEB780340901}" type="slidenum">
              <a:rPr lang="en-US" smtClean="0"/>
              <a:t>‹#›</a:t>
            </a:fld>
            <a:endParaRPr lang="en-US"/>
          </a:p>
        </p:txBody>
      </p:sp>
    </p:spTree>
    <p:extLst>
      <p:ext uri="{BB962C8B-B14F-4D97-AF65-F5344CB8AC3E}">
        <p14:creationId xmlns:p14="http://schemas.microsoft.com/office/powerpoint/2010/main" val="332811101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1A1D8D-BA95-695F-DB72-518FF56CF36B}"/>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A9544F39-D8CF-E1EF-68D4-15CE08E3C3B1}"/>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24B516DB-BCB4-E6AB-51D6-102572B6D3DE}"/>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8CD348E7-596A-EB66-FA99-C3AE10AD9B00}"/>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13981734-0C17-4670-398A-4FD5EA1423BA}"/>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2655303F-ABF1-BEBE-4577-9E56A7C2F027}"/>
              </a:ext>
            </a:extLst>
          </p:cNvPr>
          <p:cNvSpPr>
            <a:spLocks noGrp="1"/>
          </p:cNvSpPr>
          <p:nvPr>
            <p:ph type="dt" sz="half" idx="10"/>
          </p:nvPr>
        </p:nvSpPr>
        <p:spPr/>
        <p:txBody>
          <a:bodyPr/>
          <a:lstStyle/>
          <a:p>
            <a:fld id="{39304E5F-3098-436B-AE5E-5CEFF934B49C}" type="datetimeFigureOut">
              <a:rPr lang="en-US" smtClean="0"/>
              <a:t>9/2/2025</a:t>
            </a:fld>
            <a:endParaRPr lang="en-US"/>
          </a:p>
        </p:txBody>
      </p:sp>
      <p:sp>
        <p:nvSpPr>
          <p:cNvPr id="8" name="Footer Placeholder 7">
            <a:extLst>
              <a:ext uri="{FF2B5EF4-FFF2-40B4-BE49-F238E27FC236}">
                <a16:creationId xmlns:a16="http://schemas.microsoft.com/office/drawing/2014/main" id="{E581CCEC-8690-D9F9-A07F-13DAD13D3460}"/>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9D85524E-F47C-5108-C6D6-386808E05DA0}"/>
              </a:ext>
            </a:extLst>
          </p:cNvPr>
          <p:cNvSpPr>
            <a:spLocks noGrp="1"/>
          </p:cNvSpPr>
          <p:nvPr>
            <p:ph type="sldNum" sz="quarter" idx="12"/>
          </p:nvPr>
        </p:nvSpPr>
        <p:spPr/>
        <p:txBody>
          <a:bodyPr/>
          <a:lstStyle/>
          <a:p>
            <a:fld id="{804251E2-1284-47EB-B076-BEB780340901}" type="slidenum">
              <a:rPr lang="en-US" smtClean="0"/>
              <a:t>‹#›</a:t>
            </a:fld>
            <a:endParaRPr lang="en-US"/>
          </a:p>
        </p:txBody>
      </p:sp>
    </p:spTree>
    <p:extLst>
      <p:ext uri="{BB962C8B-B14F-4D97-AF65-F5344CB8AC3E}">
        <p14:creationId xmlns:p14="http://schemas.microsoft.com/office/powerpoint/2010/main" val="288103789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920AA7-831D-525B-6CDA-B83BC43AD49C}"/>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20B8F937-E11B-CFAF-408F-9801D004C24B}"/>
              </a:ext>
            </a:extLst>
          </p:cNvPr>
          <p:cNvSpPr>
            <a:spLocks noGrp="1"/>
          </p:cNvSpPr>
          <p:nvPr>
            <p:ph type="dt" sz="half" idx="10"/>
          </p:nvPr>
        </p:nvSpPr>
        <p:spPr/>
        <p:txBody>
          <a:bodyPr/>
          <a:lstStyle/>
          <a:p>
            <a:fld id="{39304E5F-3098-436B-AE5E-5CEFF934B49C}" type="datetimeFigureOut">
              <a:rPr lang="en-US" smtClean="0"/>
              <a:t>9/2/2025</a:t>
            </a:fld>
            <a:endParaRPr lang="en-US"/>
          </a:p>
        </p:txBody>
      </p:sp>
      <p:sp>
        <p:nvSpPr>
          <p:cNvPr id="4" name="Footer Placeholder 3">
            <a:extLst>
              <a:ext uri="{FF2B5EF4-FFF2-40B4-BE49-F238E27FC236}">
                <a16:creationId xmlns:a16="http://schemas.microsoft.com/office/drawing/2014/main" id="{912B06B7-ACE1-BC5E-F85E-9B7B5736C3C3}"/>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821BEFDF-995D-B157-5774-1EDDEE4C92A0}"/>
              </a:ext>
            </a:extLst>
          </p:cNvPr>
          <p:cNvSpPr>
            <a:spLocks noGrp="1"/>
          </p:cNvSpPr>
          <p:nvPr>
            <p:ph type="sldNum" sz="quarter" idx="12"/>
          </p:nvPr>
        </p:nvSpPr>
        <p:spPr/>
        <p:txBody>
          <a:bodyPr/>
          <a:lstStyle/>
          <a:p>
            <a:fld id="{804251E2-1284-47EB-B076-BEB780340901}" type="slidenum">
              <a:rPr lang="en-US" smtClean="0"/>
              <a:t>‹#›</a:t>
            </a:fld>
            <a:endParaRPr lang="en-US"/>
          </a:p>
        </p:txBody>
      </p:sp>
    </p:spTree>
    <p:extLst>
      <p:ext uri="{BB962C8B-B14F-4D97-AF65-F5344CB8AC3E}">
        <p14:creationId xmlns:p14="http://schemas.microsoft.com/office/powerpoint/2010/main" val="403669000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CD6538BA-931C-5B18-BD04-07C1076B34EF}"/>
              </a:ext>
            </a:extLst>
          </p:cNvPr>
          <p:cNvSpPr>
            <a:spLocks noGrp="1"/>
          </p:cNvSpPr>
          <p:nvPr>
            <p:ph type="dt" sz="half" idx="10"/>
          </p:nvPr>
        </p:nvSpPr>
        <p:spPr/>
        <p:txBody>
          <a:bodyPr/>
          <a:lstStyle/>
          <a:p>
            <a:fld id="{39304E5F-3098-436B-AE5E-5CEFF934B49C}" type="datetimeFigureOut">
              <a:rPr lang="en-US" smtClean="0"/>
              <a:t>9/2/2025</a:t>
            </a:fld>
            <a:endParaRPr lang="en-US"/>
          </a:p>
        </p:txBody>
      </p:sp>
      <p:sp>
        <p:nvSpPr>
          <p:cNvPr id="3" name="Footer Placeholder 2">
            <a:extLst>
              <a:ext uri="{FF2B5EF4-FFF2-40B4-BE49-F238E27FC236}">
                <a16:creationId xmlns:a16="http://schemas.microsoft.com/office/drawing/2014/main" id="{C0EB5033-5629-3E89-4614-8C69EB6B85C9}"/>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CA0548E4-B9DE-5F5B-7150-77ACAA0C916B}"/>
              </a:ext>
            </a:extLst>
          </p:cNvPr>
          <p:cNvSpPr>
            <a:spLocks noGrp="1"/>
          </p:cNvSpPr>
          <p:nvPr>
            <p:ph type="sldNum" sz="quarter" idx="12"/>
          </p:nvPr>
        </p:nvSpPr>
        <p:spPr/>
        <p:txBody>
          <a:bodyPr/>
          <a:lstStyle/>
          <a:p>
            <a:fld id="{804251E2-1284-47EB-B076-BEB780340901}" type="slidenum">
              <a:rPr lang="en-US" smtClean="0"/>
              <a:t>‹#›</a:t>
            </a:fld>
            <a:endParaRPr lang="en-US"/>
          </a:p>
        </p:txBody>
      </p:sp>
    </p:spTree>
    <p:extLst>
      <p:ext uri="{BB962C8B-B14F-4D97-AF65-F5344CB8AC3E}">
        <p14:creationId xmlns:p14="http://schemas.microsoft.com/office/powerpoint/2010/main" val="279921533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326623-F8AB-E5CA-EE2C-C5B67FE1E8D2}"/>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48F8E66D-774F-A633-CA7D-85695F938BBA}"/>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3F7F4E94-6511-6986-FB17-FF51644769D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031A130D-F7FC-8A4B-A8B2-05C99DB369F6}"/>
              </a:ext>
            </a:extLst>
          </p:cNvPr>
          <p:cNvSpPr>
            <a:spLocks noGrp="1"/>
          </p:cNvSpPr>
          <p:nvPr>
            <p:ph type="dt" sz="half" idx="10"/>
          </p:nvPr>
        </p:nvSpPr>
        <p:spPr/>
        <p:txBody>
          <a:bodyPr/>
          <a:lstStyle/>
          <a:p>
            <a:fld id="{39304E5F-3098-436B-AE5E-5CEFF934B49C}" type="datetimeFigureOut">
              <a:rPr lang="en-US" smtClean="0"/>
              <a:t>9/2/2025</a:t>
            </a:fld>
            <a:endParaRPr lang="en-US"/>
          </a:p>
        </p:txBody>
      </p:sp>
      <p:sp>
        <p:nvSpPr>
          <p:cNvPr id="6" name="Footer Placeholder 5">
            <a:extLst>
              <a:ext uri="{FF2B5EF4-FFF2-40B4-BE49-F238E27FC236}">
                <a16:creationId xmlns:a16="http://schemas.microsoft.com/office/drawing/2014/main" id="{B084E680-EE62-3A06-3F7A-19FBE6D8C4E6}"/>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5B84536E-688B-D1D5-143A-D0F6AB152FDD}"/>
              </a:ext>
            </a:extLst>
          </p:cNvPr>
          <p:cNvSpPr>
            <a:spLocks noGrp="1"/>
          </p:cNvSpPr>
          <p:nvPr>
            <p:ph type="sldNum" sz="quarter" idx="12"/>
          </p:nvPr>
        </p:nvSpPr>
        <p:spPr/>
        <p:txBody>
          <a:bodyPr/>
          <a:lstStyle/>
          <a:p>
            <a:fld id="{804251E2-1284-47EB-B076-BEB780340901}" type="slidenum">
              <a:rPr lang="en-US" smtClean="0"/>
              <a:t>‹#›</a:t>
            </a:fld>
            <a:endParaRPr lang="en-US"/>
          </a:p>
        </p:txBody>
      </p:sp>
    </p:spTree>
    <p:extLst>
      <p:ext uri="{BB962C8B-B14F-4D97-AF65-F5344CB8AC3E}">
        <p14:creationId xmlns:p14="http://schemas.microsoft.com/office/powerpoint/2010/main" val="414112972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C109B5-DF9F-B808-F552-105E1F93A65A}"/>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65DA884B-0F9A-8AE9-5FA2-B0603A43EE99}"/>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01AE9D44-3C6A-5A1C-3B81-5E96074DC6C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202910AD-27EB-B547-D8A4-350967B8CAA0}"/>
              </a:ext>
            </a:extLst>
          </p:cNvPr>
          <p:cNvSpPr>
            <a:spLocks noGrp="1"/>
          </p:cNvSpPr>
          <p:nvPr>
            <p:ph type="dt" sz="half" idx="10"/>
          </p:nvPr>
        </p:nvSpPr>
        <p:spPr/>
        <p:txBody>
          <a:bodyPr/>
          <a:lstStyle/>
          <a:p>
            <a:fld id="{39304E5F-3098-436B-AE5E-5CEFF934B49C}" type="datetimeFigureOut">
              <a:rPr lang="en-US" smtClean="0"/>
              <a:t>9/2/2025</a:t>
            </a:fld>
            <a:endParaRPr lang="en-US"/>
          </a:p>
        </p:txBody>
      </p:sp>
      <p:sp>
        <p:nvSpPr>
          <p:cNvPr id="6" name="Footer Placeholder 5">
            <a:extLst>
              <a:ext uri="{FF2B5EF4-FFF2-40B4-BE49-F238E27FC236}">
                <a16:creationId xmlns:a16="http://schemas.microsoft.com/office/drawing/2014/main" id="{1B1830D7-D68B-F5A3-4FE0-5191BBE79FB9}"/>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ADC965FF-73AF-ACF6-0FBA-A98F69E66985}"/>
              </a:ext>
            </a:extLst>
          </p:cNvPr>
          <p:cNvSpPr>
            <a:spLocks noGrp="1"/>
          </p:cNvSpPr>
          <p:nvPr>
            <p:ph type="sldNum" sz="quarter" idx="12"/>
          </p:nvPr>
        </p:nvSpPr>
        <p:spPr/>
        <p:txBody>
          <a:bodyPr/>
          <a:lstStyle/>
          <a:p>
            <a:fld id="{804251E2-1284-47EB-B076-BEB780340901}" type="slidenum">
              <a:rPr lang="en-US" smtClean="0"/>
              <a:t>‹#›</a:t>
            </a:fld>
            <a:endParaRPr lang="en-US"/>
          </a:p>
        </p:txBody>
      </p:sp>
    </p:spTree>
    <p:extLst>
      <p:ext uri="{BB962C8B-B14F-4D97-AF65-F5344CB8AC3E}">
        <p14:creationId xmlns:p14="http://schemas.microsoft.com/office/powerpoint/2010/main" val="17473779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802B2250-26A9-52FA-54AC-566CBEDC01B3}"/>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D9D37A79-CD1A-A4EB-2B58-FBD88BAF0023}"/>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BC999F7-6885-8F19-D2D1-82E8F142177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39304E5F-3098-436B-AE5E-5CEFF934B49C}" type="datetimeFigureOut">
              <a:rPr lang="en-US" smtClean="0"/>
              <a:t>9/2/2025</a:t>
            </a:fld>
            <a:endParaRPr lang="en-US"/>
          </a:p>
        </p:txBody>
      </p:sp>
      <p:sp>
        <p:nvSpPr>
          <p:cNvPr id="5" name="Footer Placeholder 4">
            <a:extLst>
              <a:ext uri="{FF2B5EF4-FFF2-40B4-BE49-F238E27FC236}">
                <a16:creationId xmlns:a16="http://schemas.microsoft.com/office/drawing/2014/main" id="{EEDB7B0C-2714-7187-A979-07C307EDB18E}"/>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a:p>
        </p:txBody>
      </p:sp>
      <p:sp>
        <p:nvSpPr>
          <p:cNvPr id="6" name="Slide Number Placeholder 5">
            <a:extLst>
              <a:ext uri="{FF2B5EF4-FFF2-40B4-BE49-F238E27FC236}">
                <a16:creationId xmlns:a16="http://schemas.microsoft.com/office/drawing/2014/main" id="{22DC4174-50F6-8CD6-2273-BD20F29117A3}"/>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804251E2-1284-47EB-B076-BEB780340901}" type="slidenum">
              <a:rPr lang="en-US" smtClean="0"/>
              <a:t>‹#›</a:t>
            </a:fld>
            <a:endParaRPr lang="en-US"/>
          </a:p>
        </p:txBody>
      </p:sp>
    </p:spTree>
    <p:extLst>
      <p:ext uri="{BB962C8B-B14F-4D97-AF65-F5344CB8AC3E}">
        <p14:creationId xmlns:p14="http://schemas.microsoft.com/office/powerpoint/2010/main" val="370324915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2.xml"/><Relationship Id="rId4" Type="http://schemas.openxmlformats.org/officeDocument/2006/relationships/image" Target="../media/image2.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282A67-8F02-10C4-EFBF-5D948E0ECD23}"/>
              </a:ext>
            </a:extLst>
          </p:cNvPr>
          <p:cNvSpPr>
            <a:spLocks noGrp="1"/>
          </p:cNvSpPr>
          <p:nvPr>
            <p:ph type="title"/>
          </p:nvPr>
        </p:nvSpPr>
        <p:spPr>
          <a:xfrm>
            <a:off x="689940" y="871800"/>
            <a:ext cx="10663860" cy="822963"/>
          </a:xfrm>
        </p:spPr>
        <p:txBody>
          <a:bodyPr>
            <a:normAutofit fontScale="90000"/>
          </a:bodyPr>
          <a:lstStyle/>
          <a:p>
            <a:br>
              <a:rPr lang="en-US" sz="3599" dirty="0"/>
            </a:br>
            <a:endParaRPr lang="en-US" sz="2450" dirty="0"/>
          </a:p>
        </p:txBody>
      </p:sp>
      <p:sp>
        <p:nvSpPr>
          <p:cNvPr id="8" name="Text Placeholder 7">
            <a:extLst>
              <a:ext uri="{FF2B5EF4-FFF2-40B4-BE49-F238E27FC236}">
                <a16:creationId xmlns:a16="http://schemas.microsoft.com/office/drawing/2014/main" id="{69CE7033-E4B4-2263-38BB-2F8D24052613}"/>
              </a:ext>
            </a:extLst>
          </p:cNvPr>
          <p:cNvSpPr>
            <a:spLocks noGrp="1"/>
          </p:cNvSpPr>
          <p:nvPr>
            <p:ph type="body" sz="quarter" idx="13"/>
          </p:nvPr>
        </p:nvSpPr>
        <p:spPr>
          <a:xfrm>
            <a:off x="462042" y="128388"/>
            <a:ext cx="11119656" cy="627987"/>
          </a:xfrm>
        </p:spPr>
        <p:txBody>
          <a:bodyPr>
            <a:noAutofit/>
          </a:bodyPr>
          <a:lstStyle/>
          <a:p>
            <a:pPr marL="0" indent="0">
              <a:buNone/>
            </a:pPr>
            <a:r>
              <a:rPr lang="en-US" sz="2800" b="1" dirty="0">
                <a:solidFill>
                  <a:srgbClr val="00437B"/>
                </a:solidFill>
              </a:rPr>
              <a:t>Understanding menopause and your wellbeing</a:t>
            </a:r>
          </a:p>
        </p:txBody>
      </p:sp>
      <p:sp>
        <p:nvSpPr>
          <p:cNvPr id="15" name="TextBox 14">
            <a:extLst>
              <a:ext uri="{FF2B5EF4-FFF2-40B4-BE49-F238E27FC236}">
                <a16:creationId xmlns:a16="http://schemas.microsoft.com/office/drawing/2014/main" id="{DF3DF8D4-E4C2-A226-98E5-043364A31CD1}"/>
              </a:ext>
            </a:extLst>
          </p:cNvPr>
          <p:cNvSpPr txBox="1"/>
          <p:nvPr/>
        </p:nvSpPr>
        <p:spPr>
          <a:xfrm>
            <a:off x="8748812" y="951169"/>
            <a:ext cx="3028273" cy="1569660"/>
          </a:xfrm>
          <a:prstGeom prst="rect">
            <a:avLst/>
          </a:prstGeom>
          <a:noFill/>
        </p:spPr>
        <p:txBody>
          <a:bodyPr wrap="square">
            <a:spAutoFit/>
          </a:bodyPr>
          <a:lstStyle/>
          <a:p>
            <a:pPr algn="ctr"/>
            <a:r>
              <a:rPr lang="en-US" sz="2400" b="1" dirty="0">
                <a:solidFill>
                  <a:srgbClr val="0070C0"/>
                </a:solidFill>
              </a:rPr>
              <a:t>Top 5 Takeaways</a:t>
            </a:r>
          </a:p>
          <a:p>
            <a:pPr algn="ctr"/>
            <a:r>
              <a:rPr lang="en-US" sz="2400" b="1" dirty="0">
                <a:solidFill>
                  <a:srgbClr val="00437B"/>
                </a:solidFill>
              </a:rPr>
              <a:t>Understanding menopause and your wellbeing</a:t>
            </a:r>
          </a:p>
        </p:txBody>
      </p:sp>
      <p:sp>
        <p:nvSpPr>
          <p:cNvPr id="5" name="Frame 4">
            <a:extLst>
              <a:ext uri="{FF2B5EF4-FFF2-40B4-BE49-F238E27FC236}">
                <a16:creationId xmlns:a16="http://schemas.microsoft.com/office/drawing/2014/main" id="{B0BB818C-A470-C53E-C894-761F20E0D277}"/>
              </a:ext>
            </a:extLst>
          </p:cNvPr>
          <p:cNvSpPr/>
          <p:nvPr/>
        </p:nvSpPr>
        <p:spPr>
          <a:xfrm>
            <a:off x="8434418" y="692459"/>
            <a:ext cx="3657063" cy="2011829"/>
          </a:xfrm>
          <a:prstGeom prst="frame">
            <a:avLst/>
          </a:prstGeom>
          <a:solidFill>
            <a:srgbClr val="D7DF23"/>
          </a:solidFill>
          <a:ln>
            <a:solidFill>
              <a:schemeClr val="bg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pic>
        <p:nvPicPr>
          <p:cNvPr id="11" name="Picture 10" descr="A blue and yellow logo&#10;&#10;Description automatically generated">
            <a:extLst>
              <a:ext uri="{FF2B5EF4-FFF2-40B4-BE49-F238E27FC236}">
                <a16:creationId xmlns:a16="http://schemas.microsoft.com/office/drawing/2014/main" id="{7939BDC4-5758-40B0-08D9-020C4C8D80D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42896" y="6346459"/>
            <a:ext cx="1266700" cy="390566"/>
          </a:xfrm>
          <a:prstGeom prst="rect">
            <a:avLst/>
          </a:prstGeom>
        </p:spPr>
      </p:pic>
      <p:cxnSp>
        <p:nvCxnSpPr>
          <p:cNvPr id="4" name="Straight Connector 3">
            <a:extLst>
              <a:ext uri="{FF2B5EF4-FFF2-40B4-BE49-F238E27FC236}">
                <a16:creationId xmlns:a16="http://schemas.microsoft.com/office/drawing/2014/main" id="{642C22EA-8EA0-F1E7-EFAC-F554EF4E6CC3}"/>
              </a:ext>
            </a:extLst>
          </p:cNvPr>
          <p:cNvCxnSpPr>
            <a:cxnSpLocks/>
          </p:cNvCxnSpPr>
          <p:nvPr/>
        </p:nvCxnSpPr>
        <p:spPr>
          <a:xfrm>
            <a:off x="9058275" y="1383759"/>
            <a:ext cx="2295525" cy="0"/>
          </a:xfrm>
          <a:prstGeom prst="line">
            <a:avLst/>
          </a:prstGeom>
          <a:ln>
            <a:solidFill>
              <a:srgbClr val="0070C0"/>
            </a:solidFill>
          </a:ln>
        </p:spPr>
        <p:style>
          <a:lnRef idx="2">
            <a:schemeClr val="accent1"/>
          </a:lnRef>
          <a:fillRef idx="0">
            <a:schemeClr val="accent1"/>
          </a:fillRef>
          <a:effectRef idx="1">
            <a:schemeClr val="accent1"/>
          </a:effectRef>
          <a:fontRef idx="minor">
            <a:schemeClr val="tx1"/>
          </a:fontRef>
        </p:style>
      </p:cxnSp>
      <p:sp>
        <p:nvSpPr>
          <p:cNvPr id="10" name="Content Placeholder 2">
            <a:extLst>
              <a:ext uri="{FF2B5EF4-FFF2-40B4-BE49-F238E27FC236}">
                <a16:creationId xmlns:a16="http://schemas.microsoft.com/office/drawing/2014/main" id="{4A2AEB93-9451-1057-B816-840510AA8DBB}"/>
              </a:ext>
            </a:extLst>
          </p:cNvPr>
          <p:cNvSpPr>
            <a:spLocks noGrp="1"/>
          </p:cNvSpPr>
          <p:nvPr>
            <p:ph idx="1"/>
          </p:nvPr>
        </p:nvSpPr>
        <p:spPr>
          <a:xfrm>
            <a:off x="131165" y="809267"/>
            <a:ext cx="8303252" cy="6048733"/>
          </a:xfrm>
        </p:spPr>
        <p:txBody>
          <a:bodyPr>
            <a:noAutofit/>
          </a:bodyPr>
          <a:lstStyle/>
          <a:p>
            <a:pPr marL="457200" indent="-457200">
              <a:spcBef>
                <a:spcPts val="600"/>
              </a:spcBef>
              <a:buClr>
                <a:srgbClr val="00417B"/>
              </a:buClr>
              <a:buFont typeface="+mj-lt"/>
              <a:buAutoNum type="arabicPeriod"/>
            </a:pPr>
            <a:r>
              <a:rPr lang="en-US" sz="1600" b="1" dirty="0">
                <a:solidFill>
                  <a:srgbClr val="0070C0"/>
                </a:solidFill>
                <a:latin typeface="Arial" panose="020B0604020202020204" pitchFamily="34" charset="0"/>
                <a:cs typeface="Arial" panose="020B0604020202020204" pitchFamily="34" charset="0"/>
              </a:rPr>
              <a:t>Give yourself grace</a:t>
            </a:r>
          </a:p>
          <a:p>
            <a:pPr marL="685800" indent="0">
              <a:spcBef>
                <a:spcPts val="600"/>
              </a:spcBef>
              <a:buClr>
                <a:schemeClr val="accent2"/>
              </a:buClr>
              <a:buNone/>
            </a:pPr>
            <a:r>
              <a:rPr lang="en-US" sz="1600" dirty="0">
                <a:latin typeface="Arial" panose="020B0604020202020204" pitchFamily="34" charset="0"/>
                <a:ea typeface="Calibri" panose="020F0502020204030204" pitchFamily="34" charset="0"/>
                <a:cs typeface="Arial" panose="020B0604020202020204" pitchFamily="34" charset="0"/>
              </a:rPr>
              <a:t>Whether you’re approaching menopause, currently experiencing it, or have already gone through it, this stage of life often aligns with other significant life transitions. Even if menopause isn’t part of your journey, midlife can bring complex and emotional changes. </a:t>
            </a:r>
            <a:endParaRPr lang="en-US" sz="1600" dirty="0">
              <a:solidFill>
                <a:schemeClr val="tx1"/>
              </a:solidFill>
              <a:latin typeface="Arial" panose="020B0604020202020204" pitchFamily="34" charset="0"/>
              <a:cs typeface="Arial" panose="020B0604020202020204" pitchFamily="34" charset="0"/>
            </a:endParaRPr>
          </a:p>
          <a:p>
            <a:pPr marL="457200" indent="-457200">
              <a:spcBef>
                <a:spcPts val="600"/>
              </a:spcBef>
              <a:buClr>
                <a:srgbClr val="00417B"/>
              </a:buClr>
              <a:buFont typeface="+mj-lt"/>
              <a:buAutoNum type="arabicPeriod" startAt="2"/>
            </a:pPr>
            <a:r>
              <a:rPr lang="en-US" sz="1600" b="1" dirty="0">
                <a:solidFill>
                  <a:srgbClr val="0070C0"/>
                </a:solidFill>
                <a:latin typeface="Arial" panose="020B0604020202020204" pitchFamily="34" charset="0"/>
                <a:cs typeface="Arial" panose="020B0604020202020204" pitchFamily="34" charset="0"/>
              </a:rPr>
              <a:t>Exercise regularly</a:t>
            </a:r>
          </a:p>
          <a:p>
            <a:pPr lvl="1" indent="0">
              <a:lnSpc>
                <a:spcPct val="110000"/>
              </a:lnSpc>
              <a:spcBef>
                <a:spcPts val="600"/>
              </a:spcBef>
              <a:buClr>
                <a:schemeClr val="accent2"/>
              </a:buClr>
              <a:buNone/>
            </a:pPr>
            <a:r>
              <a:rPr lang="en-US" sz="1600" dirty="0">
                <a:latin typeface="Arial" panose="020B0604020202020204" pitchFamily="34" charset="0"/>
                <a:ea typeface="Calibri" panose="020F0502020204030204" pitchFamily="34" charset="0"/>
                <a:cs typeface="Arial" panose="020B0604020202020204" pitchFamily="34" charset="0"/>
              </a:rPr>
              <a:t>Physical activity can help manage menopause symptoms, reduce depression and anxiety, and support overall health. Staying active becomes even more important as we age.</a:t>
            </a:r>
            <a:endParaRPr lang="en-US" sz="1600" dirty="0">
              <a:solidFill>
                <a:schemeClr val="tx1"/>
              </a:solidFill>
              <a:latin typeface="Arial" panose="020B0604020202020204" pitchFamily="34" charset="0"/>
              <a:ea typeface="Calibri" panose="020F0502020204030204" pitchFamily="34" charset="0"/>
              <a:cs typeface="Arial" panose="020B0604020202020204" pitchFamily="34" charset="0"/>
            </a:endParaRPr>
          </a:p>
          <a:p>
            <a:pPr marL="457200" indent="-457200">
              <a:spcBef>
                <a:spcPts val="600"/>
              </a:spcBef>
              <a:buClr>
                <a:srgbClr val="00417B"/>
              </a:buClr>
              <a:buFont typeface="+mj-lt"/>
              <a:buAutoNum type="arabicPeriod" startAt="2"/>
            </a:pPr>
            <a:r>
              <a:rPr lang="en-US" sz="1600" b="1" dirty="0">
                <a:solidFill>
                  <a:srgbClr val="0070C0"/>
                </a:solidFill>
                <a:latin typeface="Arial" panose="020B0604020202020204" pitchFamily="34" charset="0"/>
                <a:cs typeface="Arial" panose="020B0604020202020204" pitchFamily="34" charset="0"/>
              </a:rPr>
              <a:t>Stay up to date on preventive care</a:t>
            </a:r>
          </a:p>
          <a:p>
            <a:pPr lvl="1" indent="0">
              <a:lnSpc>
                <a:spcPct val="110000"/>
              </a:lnSpc>
              <a:spcBef>
                <a:spcPts val="600"/>
              </a:spcBef>
              <a:buClr>
                <a:schemeClr val="accent2"/>
              </a:buClr>
              <a:buNone/>
            </a:pPr>
            <a:r>
              <a:rPr lang="en-US" sz="1600" dirty="0">
                <a:latin typeface="Arial" panose="020B0604020202020204" pitchFamily="34" charset="0"/>
                <a:ea typeface="Calibri" panose="020F0502020204030204" pitchFamily="34" charset="0"/>
                <a:cs typeface="Arial" panose="020B0604020202020204" pitchFamily="34" charset="0"/>
              </a:rPr>
              <a:t>Routine checkups and screenings are essential for catching potential health issues early—before they become more serious or costly to treat.</a:t>
            </a:r>
            <a:endParaRPr lang="en-US" sz="1600" dirty="0">
              <a:solidFill>
                <a:schemeClr val="tx1"/>
              </a:solidFill>
              <a:latin typeface="Arial" panose="020B0604020202020204" pitchFamily="34" charset="0"/>
              <a:ea typeface="Calibri" panose="020F0502020204030204" pitchFamily="34" charset="0"/>
              <a:cs typeface="Arial" panose="020B0604020202020204" pitchFamily="34" charset="0"/>
            </a:endParaRPr>
          </a:p>
          <a:p>
            <a:pPr marL="457200" indent="-457200">
              <a:spcBef>
                <a:spcPts val="600"/>
              </a:spcBef>
              <a:buClr>
                <a:srgbClr val="00417B"/>
              </a:buClr>
              <a:buFont typeface="+mj-lt"/>
              <a:buAutoNum type="arabicPeriod" startAt="2"/>
            </a:pPr>
            <a:r>
              <a:rPr lang="en-US" sz="1600" b="1" dirty="0">
                <a:solidFill>
                  <a:srgbClr val="0070C0"/>
                </a:solidFill>
                <a:latin typeface="Arial" panose="020B0604020202020204" pitchFamily="34" charset="0"/>
                <a:cs typeface="Arial" panose="020B0604020202020204" pitchFamily="34" charset="0"/>
              </a:rPr>
              <a:t>Make time for you</a:t>
            </a:r>
          </a:p>
          <a:p>
            <a:pPr lvl="1" indent="0">
              <a:lnSpc>
                <a:spcPct val="110000"/>
              </a:lnSpc>
              <a:spcBef>
                <a:spcPts val="600"/>
              </a:spcBef>
              <a:buClr>
                <a:schemeClr val="accent2"/>
              </a:buClr>
              <a:buNone/>
            </a:pPr>
            <a:r>
              <a:rPr lang="en-US" sz="1600" dirty="0">
                <a:latin typeface="Arial" panose="020B0604020202020204" pitchFamily="34" charset="0"/>
                <a:ea typeface="Calibri" panose="020F0502020204030204" pitchFamily="34" charset="0"/>
                <a:cs typeface="Arial" panose="020B0604020202020204" pitchFamily="34" charset="0"/>
              </a:rPr>
              <a:t>It’s easy to overcommit and put others first. But saying “yes” when you really want to say “no” can lead to burnout. Prioritize self-care and explore hobbies that bring you joy.</a:t>
            </a:r>
            <a:endParaRPr lang="en-US" sz="1600" dirty="0">
              <a:solidFill>
                <a:schemeClr val="tx1"/>
              </a:solidFill>
              <a:latin typeface="Arial" panose="020B0604020202020204" pitchFamily="34" charset="0"/>
              <a:ea typeface="Calibri" panose="020F0502020204030204" pitchFamily="34" charset="0"/>
              <a:cs typeface="Arial" panose="020B0604020202020204" pitchFamily="34" charset="0"/>
            </a:endParaRPr>
          </a:p>
          <a:p>
            <a:pPr marL="457200" indent="-457200">
              <a:spcBef>
                <a:spcPts val="600"/>
              </a:spcBef>
              <a:buClr>
                <a:srgbClr val="00417B"/>
              </a:buClr>
              <a:buFont typeface="+mj-lt"/>
              <a:buAutoNum type="arabicPeriod" startAt="2"/>
            </a:pPr>
            <a:r>
              <a:rPr lang="en-US" sz="1600" b="1" dirty="0">
                <a:solidFill>
                  <a:srgbClr val="0070C0"/>
                </a:solidFill>
                <a:latin typeface="Arial" panose="020B0604020202020204" pitchFamily="34" charset="0"/>
                <a:cs typeface="Arial" panose="020B0604020202020204" pitchFamily="34" charset="0"/>
              </a:rPr>
              <a:t>Let </a:t>
            </a:r>
            <a:r>
              <a:rPr lang="en-US" sz="1600" b="1" dirty="0" err="1">
                <a:solidFill>
                  <a:srgbClr val="0070C0"/>
                </a:solidFill>
                <a:latin typeface="Arial" panose="020B0604020202020204" pitchFamily="34" charset="0"/>
                <a:cs typeface="Arial" panose="020B0604020202020204" pitchFamily="34" charset="0"/>
              </a:rPr>
              <a:t>Univera</a:t>
            </a:r>
            <a:r>
              <a:rPr lang="en-US" sz="1600" b="1" dirty="0">
                <a:solidFill>
                  <a:srgbClr val="0070C0"/>
                </a:solidFill>
                <a:latin typeface="Arial" panose="020B0604020202020204" pitchFamily="34" charset="0"/>
                <a:cs typeface="Arial" panose="020B0604020202020204" pitchFamily="34" charset="0"/>
              </a:rPr>
              <a:t> Healthcare be a resource for you!</a:t>
            </a:r>
          </a:p>
          <a:p>
            <a:pPr lvl="1" indent="0">
              <a:lnSpc>
                <a:spcPct val="110000"/>
              </a:lnSpc>
              <a:spcBef>
                <a:spcPts val="600"/>
              </a:spcBef>
              <a:buClr>
                <a:schemeClr val="accent2"/>
              </a:buClr>
              <a:buNone/>
            </a:pPr>
            <a:r>
              <a:rPr lang="en-US" sz="1600" dirty="0">
                <a:solidFill>
                  <a:schemeClr val="tx1"/>
                </a:solidFill>
                <a:latin typeface="Arial" panose="020B0604020202020204" pitchFamily="34" charset="0"/>
                <a:cs typeface="Arial" panose="020B0604020202020204" pitchFamily="34" charset="0"/>
              </a:rPr>
              <a:t>Take advantage of </a:t>
            </a:r>
            <a:r>
              <a:rPr lang="en-US" sz="1600" b="1" dirty="0">
                <a:solidFill>
                  <a:srgbClr val="00417B"/>
                </a:solidFill>
                <a:latin typeface="Arial" panose="020B0604020202020204" pitchFamily="34" charset="0"/>
                <a:cs typeface="Arial" panose="020B0604020202020204" pitchFamily="34" charset="0"/>
              </a:rPr>
              <a:t>benefits</a:t>
            </a:r>
            <a:r>
              <a:rPr lang="en-US" sz="1600" b="1" dirty="0">
                <a:solidFill>
                  <a:schemeClr val="accent2"/>
                </a:solidFill>
                <a:latin typeface="Arial" panose="020B0604020202020204" pitchFamily="34" charset="0"/>
                <a:cs typeface="Arial" panose="020B0604020202020204" pitchFamily="34" charset="0"/>
              </a:rPr>
              <a:t> </a:t>
            </a:r>
            <a:r>
              <a:rPr lang="en-US" sz="1600" dirty="0">
                <a:solidFill>
                  <a:schemeClr val="tx1"/>
                </a:solidFill>
                <a:latin typeface="Arial" panose="020B0604020202020204" pitchFamily="34" charset="0"/>
                <a:cs typeface="Arial" panose="020B0604020202020204" pitchFamily="34" charset="0"/>
              </a:rPr>
              <a:t>such as Member Care Management, </a:t>
            </a:r>
            <a:r>
              <a:rPr lang="en-US" sz="1600" dirty="0" err="1">
                <a:solidFill>
                  <a:schemeClr val="tx1"/>
                </a:solidFill>
                <a:latin typeface="Arial" panose="020B0604020202020204" pitchFamily="34" charset="0"/>
                <a:cs typeface="Arial" panose="020B0604020202020204" pitchFamily="34" charset="0"/>
              </a:rPr>
              <a:t>Wellframe</a:t>
            </a:r>
            <a:r>
              <a:rPr lang="en-US" sz="1600" dirty="0">
                <a:solidFill>
                  <a:schemeClr val="tx1"/>
                </a:solidFill>
                <a:latin typeface="Arial" panose="020B0604020202020204" pitchFamily="34" charset="0"/>
                <a:cs typeface="Arial" panose="020B0604020202020204" pitchFamily="34" charset="0"/>
              </a:rPr>
              <a:t>, Find a Doctor Tool, Perks4U and more to support you on your wellbeing journey.</a:t>
            </a:r>
            <a:endParaRPr lang="en-US" sz="1600" b="1" i="1" dirty="0">
              <a:solidFill>
                <a:schemeClr val="tx1"/>
              </a:solidFill>
              <a:latin typeface="Arial" panose="020B0604020202020204" pitchFamily="34" charset="0"/>
              <a:cs typeface="Arial" panose="020B0604020202020204" pitchFamily="34" charset="0"/>
            </a:endParaRPr>
          </a:p>
          <a:p>
            <a:pPr lvl="1" indent="0">
              <a:lnSpc>
                <a:spcPct val="110000"/>
              </a:lnSpc>
              <a:spcBef>
                <a:spcPts val="600"/>
              </a:spcBef>
              <a:buClr>
                <a:schemeClr val="accent2"/>
              </a:buClr>
              <a:buNone/>
            </a:pPr>
            <a:endParaRPr lang="en-US" sz="1400" b="1" baseline="30000" dirty="0">
              <a:solidFill>
                <a:schemeClr val="accent2"/>
              </a:solidFill>
              <a:latin typeface="Arial" panose="020B0604020202020204" pitchFamily="34" charset="0"/>
              <a:cs typeface="Arial" panose="020B0604020202020204" pitchFamily="34" charset="0"/>
            </a:endParaRPr>
          </a:p>
        </p:txBody>
      </p:sp>
      <p:pic>
        <p:nvPicPr>
          <p:cNvPr id="3" name="Picture 2">
            <a:extLst>
              <a:ext uri="{FF2B5EF4-FFF2-40B4-BE49-F238E27FC236}">
                <a16:creationId xmlns:a16="http://schemas.microsoft.com/office/drawing/2014/main" id="{28C0ABB4-284D-E30F-69E6-56A56569D945}"/>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l="12852" t="3084" r="7621"/>
          <a:stretch/>
        </p:blipFill>
        <p:spPr bwMode="auto">
          <a:xfrm>
            <a:off x="8344169" y="3194602"/>
            <a:ext cx="3747312" cy="2407888"/>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9774856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8</TotalTime>
  <Words>338</Words>
  <Application>Microsoft Office PowerPoint</Application>
  <PresentationFormat>Widescreen</PresentationFormat>
  <Paragraphs>20</Paragraphs>
  <Slides>1</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vt:i4>
      </vt:variant>
    </vt:vector>
  </HeadingPairs>
  <TitlesOfParts>
    <vt:vector size="6" baseType="lpstr">
      <vt:lpstr>Aptos</vt:lpstr>
      <vt:lpstr>Aptos Display</vt:lpstr>
      <vt:lpstr>Arial</vt:lpstr>
      <vt:lpstr>Calibri</vt:lpstr>
      <vt:lpstr>Office Theme</vt:lpstr>
      <vt:lpstr> </vt:lpstr>
    </vt:vector>
  </TitlesOfParts>
  <Company>Excellus BCBS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Katherine Barry</dc:creator>
  <cp:lastModifiedBy>Katherine Barry</cp:lastModifiedBy>
  <cp:revision>1</cp:revision>
  <dcterms:created xsi:type="dcterms:W3CDTF">2025-09-02T14:29:30Z</dcterms:created>
  <dcterms:modified xsi:type="dcterms:W3CDTF">2025-09-02T14:37:30Z</dcterms:modified>
</cp:coreProperties>
</file>